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43891200" cy="32918400"/>
  <p:notesSz cx="7102475" cy="9388475"/>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2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1"/>
    <p:restoredTop sz="94712"/>
  </p:normalViewPr>
  <p:slideViewPr>
    <p:cSldViewPr snapToGrid="0" snapToObjects="1" showGuides="1">
      <p:cViewPr varScale="1">
        <p:scale>
          <a:sx n="17" d="100"/>
          <a:sy n="17" d="100"/>
        </p:scale>
        <p:origin x="933" y="90"/>
      </p:cViewPr>
      <p:guideLst>
        <p:guide orient="horz" pos="10368"/>
        <p:guide pos="132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44B69E3-8CE6-4625-900C-AEAE4A33BF4C}" type="datetimeFigureOut">
              <a:rPr lang="en-US" smtClean="0"/>
              <a:t>7/10/2022</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7AC117E-3385-494F-BF3F-39BBE82DBA64}" type="slidenum">
              <a:rPr lang="en-US" smtClean="0"/>
              <a:t>‹#›</a:t>
            </a:fld>
            <a:endParaRPr lang="en-US"/>
          </a:p>
        </p:txBody>
      </p:sp>
    </p:spTree>
    <p:extLst>
      <p:ext uri="{BB962C8B-B14F-4D97-AF65-F5344CB8AC3E}">
        <p14:creationId xmlns:p14="http://schemas.microsoft.com/office/powerpoint/2010/main" val="229129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17AC117E-3385-494F-BF3F-39BBE82DBA64}" type="slidenum">
              <a:rPr lang="en-US" smtClean="0"/>
              <a:t>1</a:t>
            </a:fld>
            <a:endParaRPr lang="en-US"/>
          </a:p>
        </p:txBody>
      </p:sp>
    </p:spTree>
    <p:extLst>
      <p:ext uri="{BB962C8B-B14F-4D97-AF65-F5344CB8AC3E}">
        <p14:creationId xmlns:p14="http://schemas.microsoft.com/office/powerpoint/2010/main" val="17538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C28162-1CBF-1F44-9454-05FFA1C45712}" type="datetimeFigureOut">
              <a:rPr lang="en-US" smtClean="0"/>
              <a:pPr/>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28162-1CBF-1F44-9454-05FFA1C45712}" type="datetimeFigureOut">
              <a:rPr lang="en-US" smtClean="0"/>
              <a:pPr/>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28162-1CBF-1F44-9454-05FFA1C45712}" type="datetimeFigureOut">
              <a:rPr lang="en-US" smtClean="0"/>
              <a:pPr/>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28162-1CBF-1F44-9454-05FFA1C45712}" type="datetimeFigureOut">
              <a:rPr lang="en-US" smtClean="0"/>
              <a:pPr/>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28162-1CBF-1F44-9454-05FFA1C45712}" type="datetimeFigureOut">
              <a:rPr lang="en-US" smtClean="0"/>
              <a:pPr/>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28162-1CBF-1F44-9454-05FFA1C45712}" type="datetimeFigureOut">
              <a:rPr lang="en-US" smtClean="0"/>
              <a:pPr/>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28162-1CBF-1F44-9454-05FFA1C45712}" type="datetimeFigureOut">
              <a:rPr lang="en-US" smtClean="0"/>
              <a:pPr/>
              <a:t>7/10/2022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C28162-1CBF-1F44-9454-05FFA1C45712}" type="datetimeFigureOut">
              <a:rPr lang="en-US" smtClean="0"/>
              <a:pPr/>
              <a:t>7/10/2022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28162-1CBF-1F44-9454-05FFA1C45712}" type="datetimeFigureOut">
              <a:rPr lang="en-US" smtClean="0"/>
              <a:pPr/>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2FC28162-1CBF-1F44-9454-05FFA1C45712}" type="datetimeFigureOut">
              <a:rPr lang="en-US" smtClean="0"/>
              <a:pPr/>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2FC28162-1CBF-1F44-9454-05FFA1C45712}" type="datetimeFigureOut">
              <a:rPr lang="en-US" smtClean="0"/>
              <a:pPr/>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5230D-444C-6042-A8AB-03B9471512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2FC28162-1CBF-1F44-9454-05FFA1C45712}" type="datetimeFigureOut">
              <a:rPr lang="en-US" smtClean="0"/>
              <a:pPr/>
              <a:t>7/10/2022</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B845230D-444C-6042-A8AB-03B9471512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16233" y="339360"/>
            <a:ext cx="42564833" cy="5333524"/>
          </a:xfrm>
          <a:prstGeom prst="round2Same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3"/>
          <p:cNvSpPr txBox="1">
            <a:spLocks noChangeArrowheads="1"/>
          </p:cNvSpPr>
          <p:nvPr/>
        </p:nvSpPr>
        <p:spPr bwMode="auto">
          <a:xfrm>
            <a:off x="4993695" y="1355141"/>
            <a:ext cx="36299978" cy="4985978"/>
          </a:xfrm>
          <a:prstGeom prst="rect">
            <a:avLst/>
          </a:prstGeom>
          <a:noFill/>
          <a:ln w="9525">
            <a:noFill/>
            <a:miter lim="800000"/>
            <a:headEnd/>
            <a:tailEnd/>
          </a:ln>
          <a:effectLst/>
        </p:spPr>
        <p:txBody>
          <a:bodyPr wrap="square" lIns="182877" tIns="91439" rIns="182877" bIns="91439">
            <a:prstTxWarp prst="textNoShape">
              <a:avLst/>
            </a:prstTxWarp>
            <a:spAutoFit/>
          </a:bodyPr>
          <a:lstStyle/>
          <a:p>
            <a:pPr algn="ctr" defTabSz="5751513" eaLnBrk="0" hangingPunct="0">
              <a:lnSpc>
                <a:spcPts val="9000"/>
              </a:lnSpc>
            </a:pPr>
            <a:r>
              <a:rPr lang="en-US" sz="12800" b="1" cap="all" dirty="0"/>
              <a:t>FYS ‘On Campus and Behind Bars’</a:t>
            </a:r>
          </a:p>
          <a:p>
            <a:pPr algn="ctr" defTabSz="5751513" eaLnBrk="0" hangingPunct="0"/>
            <a:r>
              <a:rPr lang="en-US" sz="7000" dirty="0">
                <a:ea typeface="Arial" pitchFamily="-65" charset="0"/>
                <a:cs typeface="Arial" pitchFamily="-65" charset="0"/>
              </a:rPr>
              <a:t>Department: First Year Seminar</a:t>
            </a:r>
          </a:p>
          <a:p>
            <a:pPr algn="ctr" defTabSz="5751513" eaLnBrk="0" hangingPunct="0"/>
            <a:r>
              <a:rPr lang="en-US" sz="7000" dirty="0">
                <a:ea typeface="Arial" pitchFamily="-65" charset="0"/>
                <a:cs typeface="Arial" pitchFamily="-65" charset="0"/>
              </a:rPr>
              <a:t>Instructors: Jenny </a:t>
            </a:r>
            <a:r>
              <a:rPr lang="en-US" sz="7000" dirty="0" err="1">
                <a:ea typeface="Arial" pitchFamily="-65" charset="0"/>
                <a:cs typeface="Arial" pitchFamily="-65" charset="0"/>
              </a:rPr>
              <a:t>Ambroise</a:t>
            </a:r>
            <a:r>
              <a:rPr lang="en-US" sz="7000" dirty="0">
                <a:ea typeface="Arial" pitchFamily="-65" charset="0"/>
                <a:cs typeface="Arial" pitchFamily="-65" charset="0"/>
              </a:rPr>
              <a:t>/ Holly Gastineau-Grimes</a:t>
            </a:r>
          </a:p>
          <a:p>
            <a:pPr algn="ctr" defTabSz="5751513" eaLnBrk="0" hangingPunct="0"/>
            <a:endParaRPr lang="en-US" sz="5700" dirty="0">
              <a:ea typeface="Arial" pitchFamily="-65" charset="0"/>
              <a:cs typeface="Arial" pitchFamily="-65" charset="0"/>
            </a:endParaRPr>
          </a:p>
          <a:p>
            <a:pPr algn="ctr" defTabSz="5751513" eaLnBrk="0" hangingPunct="0"/>
            <a:endParaRPr lang="en-US" sz="4000" dirty="0">
              <a:ea typeface="Arial" pitchFamily="-65" charset="0"/>
              <a:cs typeface="Arial" pitchFamily="-65" charset="0"/>
            </a:endParaRPr>
          </a:p>
        </p:txBody>
      </p:sp>
      <p:sp>
        <p:nvSpPr>
          <p:cNvPr id="22" name="Round Same Side Corner Rectangle 21"/>
          <p:cNvSpPr/>
          <p:nvPr/>
        </p:nvSpPr>
        <p:spPr>
          <a:xfrm>
            <a:off x="636533" y="6179129"/>
            <a:ext cx="12664440" cy="2569287"/>
          </a:xfrm>
          <a:prstGeom prst="round2SameRect">
            <a:avLst/>
          </a:prstGeom>
          <a:solidFill>
            <a:srgbClr val="D7E4BD"/>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65423" y="6081491"/>
            <a:ext cx="12484739" cy="1323439"/>
          </a:xfrm>
          <a:prstGeom prst="rect">
            <a:avLst/>
          </a:prstGeom>
          <a:noFill/>
        </p:spPr>
        <p:txBody>
          <a:bodyPr wrap="square" rtlCol="0">
            <a:spAutoFit/>
          </a:bodyPr>
          <a:lstStyle/>
          <a:p>
            <a:pPr algn="ctr"/>
            <a:r>
              <a:rPr lang="en-US" sz="8000" b="1" dirty="0">
                <a:solidFill>
                  <a:schemeClr val="tx1">
                    <a:lumMod val="95000"/>
                    <a:lumOff val="5000"/>
                  </a:schemeClr>
                </a:solidFill>
                <a:cs typeface="Verdana"/>
              </a:rPr>
              <a:t>Seeing, Thinking, Wondering</a:t>
            </a:r>
            <a:endParaRPr lang="en-US" sz="8000" b="1" dirty="0">
              <a:solidFill>
                <a:schemeClr val="tx1">
                  <a:lumMod val="95000"/>
                  <a:lumOff val="5000"/>
                </a:schemeClr>
              </a:solidFill>
              <a:latin typeface="Verdana"/>
              <a:cs typeface="Verdana"/>
            </a:endParaRPr>
          </a:p>
        </p:txBody>
      </p:sp>
      <p:sp>
        <p:nvSpPr>
          <p:cNvPr id="26" name="Round Same Side Corner Rectangle 25"/>
          <p:cNvSpPr/>
          <p:nvPr/>
        </p:nvSpPr>
        <p:spPr>
          <a:xfrm>
            <a:off x="30598821" y="6110475"/>
            <a:ext cx="12835547" cy="1724538"/>
          </a:xfrm>
          <a:prstGeom prst="round2SameRect">
            <a:avLst/>
          </a:prstGeom>
          <a:solidFill>
            <a:srgbClr val="D7E4BD"/>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0633013" y="6089095"/>
            <a:ext cx="12573000" cy="1323439"/>
          </a:xfrm>
          <a:prstGeom prst="rect">
            <a:avLst/>
          </a:prstGeom>
        </p:spPr>
        <p:txBody>
          <a:bodyPr wrap="square">
            <a:spAutoFit/>
          </a:bodyPr>
          <a:lstStyle/>
          <a:p>
            <a:pPr algn="ctr"/>
            <a:r>
              <a:rPr lang="en-US" sz="8000" b="1" dirty="0"/>
              <a:t>KIVA - My Material World</a:t>
            </a:r>
            <a:endParaRPr lang="en-US" sz="8000" b="1" dirty="0">
              <a:solidFill>
                <a:schemeClr val="tx1">
                  <a:lumMod val="95000"/>
                  <a:lumOff val="5000"/>
                </a:schemeClr>
              </a:solidFill>
              <a:latin typeface="Verdana"/>
              <a:cs typeface="Verdana"/>
            </a:endParaRPr>
          </a:p>
        </p:txBody>
      </p:sp>
      <p:sp>
        <p:nvSpPr>
          <p:cNvPr id="56" name="Rectangle 55"/>
          <p:cNvSpPr/>
          <p:nvPr/>
        </p:nvSpPr>
        <p:spPr>
          <a:xfrm>
            <a:off x="636533" y="7763515"/>
            <a:ext cx="12664440" cy="24732531"/>
          </a:xfrm>
          <a:prstGeom prst="rect">
            <a:avLst/>
          </a:prstGeom>
          <a:solidFill>
            <a:schemeClr val="accent3">
              <a:lumMod val="20000"/>
              <a:lumOff val="80000"/>
            </a:schemeClr>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791557" y="7502568"/>
            <a:ext cx="12664440" cy="24559119"/>
          </a:xfrm>
          <a:prstGeom prst="rect">
            <a:avLst/>
          </a:prstGeom>
          <a:noFill/>
          <a:ln w="60325" cap="flat">
            <a:noFill/>
          </a:ln>
        </p:spPr>
        <p:txBody>
          <a:bodyPr wrap="square" lIns="457200" tIns="457200" rIns="548640" rtlCol="0">
            <a:noAutofit/>
          </a:bodyPr>
          <a:lstStyle/>
          <a:p>
            <a:endParaRPr lang="en-US" sz="3200" b="1" u="sng" dirty="0"/>
          </a:p>
          <a:p>
            <a:r>
              <a:rPr lang="en-US" sz="3200" b="1" u="sng" dirty="0"/>
              <a:t>Premise</a:t>
            </a:r>
            <a:r>
              <a:rPr lang="en-US" sz="3200" b="1" dirty="0"/>
              <a:t>: Through his exploration of the global garment industry, author Kelsey Timmerman learns about the different cultures that he visits.  In “Seeing, Thinking, Wondering” students reflect on three prompts to deepen their understanding of specific African cultures.</a:t>
            </a:r>
          </a:p>
          <a:p>
            <a:pPr lvl="0"/>
            <a:endParaRPr lang="en-US" sz="3200" b="1" dirty="0"/>
          </a:p>
          <a:p>
            <a:pPr marL="514350" lvl="0" indent="-514350">
              <a:buFont typeface="+mj-lt"/>
              <a:buAutoNum type="arabicParenR"/>
            </a:pPr>
            <a:r>
              <a:rPr lang="en-US" sz="3200" b="1" dirty="0"/>
              <a:t>Inclusive:</a:t>
            </a:r>
            <a:r>
              <a:rPr lang="en-US" sz="3200" dirty="0"/>
              <a:t> Students took a tour of Newfield’s African Collection.  While on the tour, each student selected one object and wrote notes on the following prompts: What do you see?  What do you think about that?  What does it make you wonder?  They then shared their discoveries when they returned to the classroom.  Reflecting individually and having time to process before sharing with the class encouraged participation from all students.  Students were challenged to strengthen their understanding of seemingly different cultures from their own through careful observation, interpretation, and further research and discussion.</a:t>
            </a:r>
          </a:p>
          <a:p>
            <a:pPr marL="514350" lvl="0" indent="-514350">
              <a:buFont typeface="+mj-lt"/>
              <a:buAutoNum type="arabicParenR"/>
            </a:pPr>
            <a:endParaRPr lang="en-US" sz="3200" dirty="0"/>
          </a:p>
          <a:p>
            <a:pPr marL="514350" lvl="0" indent="-514350">
              <a:buFont typeface="+mj-lt"/>
              <a:buAutoNum type="arabicParenR"/>
            </a:pPr>
            <a:r>
              <a:rPr lang="en-US" sz="3200" b="1" dirty="0"/>
              <a:t>Integrated:</a:t>
            </a:r>
            <a:r>
              <a:rPr lang="en-US" sz="3200" dirty="0"/>
              <a:t>  This strategy encouraged students to explore their personal interests by selecting objects that stood out to them in the collection, and this strategy could be applied to research in multiple disciplines.  By visiting the museum, students integrated campus curriculum with learning in the broader Indianapolis community.</a:t>
            </a:r>
          </a:p>
          <a:p>
            <a:pPr marL="514350" indent="-514350">
              <a:buFont typeface="+mj-lt"/>
              <a:buAutoNum type="arabicParenR"/>
            </a:pPr>
            <a:endParaRPr lang="en-US" sz="3200" dirty="0"/>
          </a:p>
          <a:p>
            <a:pPr marL="514350" lvl="0" indent="-514350">
              <a:buFont typeface="+mj-lt"/>
              <a:buAutoNum type="arabicParenR"/>
            </a:pPr>
            <a:r>
              <a:rPr lang="en-US" sz="3200" b="1" dirty="0"/>
              <a:t>Impactful:</a:t>
            </a:r>
            <a:r>
              <a:rPr lang="en-US" sz="3200" dirty="0"/>
              <a:t>  This exercise helps set the stage for practicing primary source research, developing keen observational skills, and eliciting curiosity.  </a:t>
            </a:r>
          </a:p>
          <a:p>
            <a:endParaRPr lang="en-US" sz="3200" dirty="0"/>
          </a:p>
          <a:p>
            <a:r>
              <a:rPr lang="en-US" sz="3200" b="1" u="sng" dirty="0"/>
              <a:t>Behind Bars</a:t>
            </a:r>
            <a:r>
              <a:rPr lang="en-US" sz="3200" b="1" dirty="0"/>
              <a:t>:</a:t>
            </a:r>
          </a:p>
          <a:p>
            <a:pPr marL="514350" indent="-514350">
              <a:buFont typeface="+mj-lt"/>
              <a:buAutoNum type="arabicParenR"/>
            </a:pPr>
            <a:endParaRPr lang="en-US" sz="3200" b="1" dirty="0"/>
          </a:p>
          <a:p>
            <a:r>
              <a:rPr lang="en-US" sz="3200" b="1" dirty="0"/>
              <a:t>At the Indiana Women’s Prison, 2 key changes were made:</a:t>
            </a:r>
          </a:p>
          <a:p>
            <a:endParaRPr lang="en-US" sz="3200" dirty="0"/>
          </a:p>
          <a:p>
            <a:pPr marL="514350" indent="-514350">
              <a:buFont typeface="+mj-lt"/>
              <a:buAutoNum type="arabicPeriod"/>
            </a:pPr>
            <a:r>
              <a:rPr lang="en-US" sz="3200" b="1" dirty="0"/>
              <a:t>African Art: </a:t>
            </a:r>
            <a:r>
              <a:rPr lang="en-US" sz="3200" dirty="0"/>
              <a:t>Rather than visit the museum, students studied two authentic African masks  for the “Seeing, Thinking, Wondering” prompt.</a:t>
            </a:r>
          </a:p>
          <a:p>
            <a:pPr marL="514350" indent="-514350">
              <a:buFont typeface="+mj-lt"/>
              <a:buAutoNum type="arabicPeriod"/>
            </a:pPr>
            <a:endParaRPr lang="en-US" sz="3200" dirty="0"/>
          </a:p>
          <a:p>
            <a:pPr marL="514350" indent="-514350">
              <a:buFont typeface="+mj-lt"/>
              <a:buAutoNum type="arabicPeriod"/>
            </a:pPr>
            <a:r>
              <a:rPr lang="en-US" sz="3200" b="1" dirty="0"/>
              <a:t>Student Art: </a:t>
            </a:r>
            <a:r>
              <a:rPr lang="en-US" sz="3200" dirty="0"/>
              <a:t>Students made their own versions of masks using a pop-up technique with paper, which served to integrate students’ own life experiences with the exercise.</a:t>
            </a:r>
          </a:p>
          <a:p>
            <a:pPr marL="514350" indent="-514350">
              <a:buFont typeface="+mj-lt"/>
              <a:buAutoNum type="arabicPeriod"/>
            </a:pPr>
            <a:endParaRPr lang="en-US" sz="3200" dirty="0"/>
          </a:p>
          <a:p>
            <a:r>
              <a:rPr lang="en-US" sz="3200" i="1" dirty="0"/>
              <a:t>“I was inspired by the elegance of the </a:t>
            </a:r>
            <a:r>
              <a:rPr lang="en-US" sz="3200" i="1" dirty="0" err="1"/>
              <a:t>Yaure</a:t>
            </a:r>
            <a:r>
              <a:rPr lang="en-US" sz="3200" i="1" dirty="0"/>
              <a:t> and the symbolic nature of the masks.  I love the representation of something being put to death and new life being gleaned from the pieces left behind.  The secrets of the broken heart is the death of the violence and hate that was called love in my life.”</a:t>
            </a:r>
          </a:p>
          <a:p>
            <a:pPr lvl="0"/>
            <a:endParaRPr lang="en-US" sz="3200" dirty="0"/>
          </a:p>
          <a:p>
            <a:pPr lvl="0"/>
            <a:r>
              <a:rPr lang="en-US" sz="3200" dirty="0"/>
              <a:t>(student quote / mask pictured in upper right)</a:t>
            </a:r>
          </a:p>
          <a:p>
            <a:r>
              <a:rPr lang="en-US" sz="3200" dirty="0"/>
              <a:t>  </a:t>
            </a:r>
            <a:endParaRPr lang="en-US" sz="3200" b="1" dirty="0"/>
          </a:p>
          <a:p>
            <a:r>
              <a:rPr lang="en-US" sz="3200" b="1" dirty="0"/>
              <a:t>  </a:t>
            </a:r>
            <a:endParaRPr lang="en-US" sz="3200" dirty="0"/>
          </a:p>
        </p:txBody>
      </p:sp>
      <p:sp>
        <p:nvSpPr>
          <p:cNvPr id="63" name="Rectangle 62"/>
          <p:cNvSpPr/>
          <p:nvPr/>
        </p:nvSpPr>
        <p:spPr>
          <a:xfrm>
            <a:off x="13902247" y="15744439"/>
            <a:ext cx="16120533" cy="9787295"/>
          </a:xfrm>
          <a:prstGeom prst="rect">
            <a:avLst/>
          </a:prstGeom>
          <a:solidFill>
            <a:schemeClr val="accent3">
              <a:lumMod val="20000"/>
              <a:lumOff val="80000"/>
            </a:schemeClr>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13900294" y="15712310"/>
            <a:ext cx="16120533" cy="10341293"/>
          </a:xfrm>
          <a:prstGeom prst="rect">
            <a:avLst/>
          </a:prstGeom>
          <a:noFill/>
          <a:ln w="60325">
            <a:noFill/>
          </a:ln>
        </p:spPr>
        <p:txBody>
          <a:bodyPr wrap="square" lIns="457200" tIns="457200" rIns="457200" bIns="457200" rtlCol="0">
            <a:spAutoFit/>
          </a:bodyPr>
          <a:lstStyle/>
          <a:p>
            <a:r>
              <a:rPr lang="en-US" sz="3600" dirty="0"/>
              <a:t>The </a:t>
            </a:r>
            <a:r>
              <a:rPr lang="en-US" sz="3600" b="1" dirty="0"/>
              <a:t>First Year Seminar </a:t>
            </a:r>
            <a:r>
              <a:rPr lang="en-US" sz="3600" dirty="0"/>
              <a:t>lays out ‘Communication Fluency’ as one of the General Education Outcomes. Each individual class crafts their own assignments to achieve this objective. We spotlight two example assignments that both foster communication fluency, one inspired by the fine arts that explores African Art and a second from the social sciences that explores global development projects. Additionally, we show how to replicate these two assignments with a few personal modifications for classes beyond the traditional campus, at the Indiana Women’s Prison.</a:t>
            </a:r>
          </a:p>
          <a:p>
            <a:endParaRPr lang="en-US" sz="3300" dirty="0"/>
          </a:p>
          <a:p>
            <a:r>
              <a:rPr lang="en-US" sz="3600" b="1" dirty="0">
                <a:cs typeface="Georgia"/>
              </a:rPr>
              <a:t>Course Objective:  Communication Fluency – Demonstrate </a:t>
            </a:r>
            <a:r>
              <a:rPr lang="en-US" sz="3600" b="1" dirty="0"/>
              <a:t>critical and creative strategies for generating and sharing meaning</a:t>
            </a:r>
            <a:endParaRPr lang="en-US" sz="3600" b="1" dirty="0">
              <a:cs typeface="Georgia"/>
            </a:endParaRPr>
          </a:p>
          <a:p>
            <a:endParaRPr lang="en-US" sz="3300" dirty="0">
              <a:cs typeface="Georgia"/>
            </a:endParaRPr>
          </a:p>
          <a:p>
            <a:pPr marL="1371600" indent="-1371600">
              <a:buAutoNum type="arabicParenR"/>
            </a:pPr>
            <a:r>
              <a:rPr lang="en-US" sz="3600" b="1" dirty="0"/>
              <a:t>Name experiences and concepts with insightful and appropriate specificity</a:t>
            </a:r>
          </a:p>
          <a:p>
            <a:pPr marL="1371600" indent="-1371600">
              <a:buAutoNum type="arabicParenR"/>
            </a:pPr>
            <a:endParaRPr lang="en-US" sz="3300" b="1" dirty="0"/>
          </a:p>
          <a:p>
            <a:pPr marL="1371600" indent="-1371600">
              <a:buFontTx/>
              <a:buAutoNum type="arabicParenR"/>
            </a:pPr>
            <a:r>
              <a:rPr lang="en-US" sz="3600" b="1" dirty="0"/>
              <a:t>Support claims with specific evidence, data, and illustrations as appropriate to writing assignments</a:t>
            </a:r>
          </a:p>
        </p:txBody>
      </p:sp>
      <p:sp>
        <p:nvSpPr>
          <p:cNvPr id="82" name="Round Same Side Corner Rectangle 81"/>
          <p:cNvSpPr/>
          <p:nvPr/>
        </p:nvSpPr>
        <p:spPr>
          <a:xfrm>
            <a:off x="13902248" y="14075121"/>
            <a:ext cx="16120533" cy="1669318"/>
          </a:xfrm>
          <a:prstGeom prst="round2SameRect">
            <a:avLst/>
          </a:prstGeom>
          <a:solidFill>
            <a:srgbClr val="D7E4BD"/>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14057272" y="13832562"/>
            <a:ext cx="15273885" cy="2154436"/>
          </a:xfrm>
          <a:prstGeom prst="rect">
            <a:avLst/>
          </a:prstGeom>
          <a:noFill/>
        </p:spPr>
        <p:txBody>
          <a:bodyPr wrap="square" lIns="457200" tIns="457200" rIns="457200" bIns="457200" rtlCol="0">
            <a:spAutoFit/>
          </a:bodyPr>
          <a:lstStyle/>
          <a:p>
            <a:pPr algn="ctr"/>
            <a:r>
              <a:rPr lang="en-US" sz="8000" b="1" dirty="0">
                <a:cs typeface="Verdana"/>
              </a:rPr>
              <a:t>FIRST YEAR SEMINAR</a:t>
            </a:r>
          </a:p>
        </p:txBody>
      </p:sp>
      <p:pic>
        <p:nvPicPr>
          <p:cNvPr id="44" name="Picture 2" descr="Image result for marian k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65" y="751902"/>
            <a:ext cx="4415628" cy="451726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30624056" y="7843421"/>
            <a:ext cx="12810313" cy="24652626"/>
          </a:xfrm>
          <a:prstGeom prst="rect">
            <a:avLst/>
          </a:prstGeom>
          <a:solidFill>
            <a:schemeClr val="accent3">
              <a:lumMod val="20000"/>
              <a:lumOff val="80000"/>
            </a:schemeClr>
          </a:solidFill>
          <a:ln w="603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0557216" y="7969417"/>
            <a:ext cx="12710629" cy="24223443"/>
          </a:xfrm>
          <a:prstGeom prst="rect">
            <a:avLst/>
          </a:prstGeom>
          <a:noFill/>
          <a:ln w="60325" cap="flat">
            <a:noFill/>
          </a:ln>
        </p:spPr>
        <p:txBody>
          <a:bodyPr wrap="square" lIns="457200" tIns="457200" rIns="548640" rtlCol="0">
            <a:noAutofit/>
          </a:bodyPr>
          <a:lstStyle/>
          <a:p>
            <a:r>
              <a:rPr lang="en-US" sz="3200" b="1" u="sng" dirty="0"/>
              <a:t>Premise</a:t>
            </a:r>
            <a:r>
              <a:rPr lang="en-US" sz="3200" b="1" dirty="0"/>
              <a:t>: Kelsey Timmerman considers the global garment industry as one model to encourage economic development across countries. In ‘KIVA – My Materia World’ students explore other examples, such as entrepreneurship and education.</a:t>
            </a:r>
          </a:p>
          <a:p>
            <a:pPr marL="742950" indent="-742950">
              <a:buAutoNum type="arabicParenR"/>
            </a:pPr>
            <a:endParaRPr lang="en-US" sz="3200" b="1" dirty="0"/>
          </a:p>
          <a:p>
            <a:pPr marL="742950" indent="-742950">
              <a:buFontTx/>
              <a:buAutoNum type="arabicParenR"/>
            </a:pPr>
            <a:r>
              <a:rPr lang="en-US" sz="3200" b="1" dirty="0"/>
              <a:t>Inclusive: </a:t>
            </a:r>
            <a:r>
              <a:rPr lang="en-US" sz="3200" dirty="0"/>
              <a:t>After reading Parts I and II of </a:t>
            </a:r>
            <a:r>
              <a:rPr lang="en-US" sz="3200" i="1" dirty="0"/>
              <a:t>Where Am I Wearin</a:t>
            </a:r>
            <a:r>
              <a:rPr lang="en-US" sz="3200" dirty="0"/>
              <a:t>g, students were invited to reflect on their own clothing choices and then take a global ‘map’ tour with the following prompts: What favorite/special shirt or item did you wear to class today? Explain what it looks like and why you chose to share this item. Check the tag – where is it from? Can you find the country on the map? What would you like to learn about this country?</a:t>
            </a:r>
          </a:p>
          <a:p>
            <a:pPr marL="742950" indent="-742950">
              <a:buFontTx/>
              <a:buAutoNum type="arabicParenR"/>
            </a:pPr>
            <a:endParaRPr lang="en-US" sz="3200" dirty="0"/>
          </a:p>
          <a:p>
            <a:pPr marL="742950" indent="-742950">
              <a:buFontTx/>
              <a:buAutoNum type="arabicParenR"/>
            </a:pPr>
            <a:r>
              <a:rPr lang="en-US" sz="3200" dirty="0"/>
              <a:t>I</a:t>
            </a:r>
            <a:r>
              <a:rPr lang="en-US" sz="3200" b="1" dirty="0"/>
              <a:t>ntegrated: </a:t>
            </a:r>
            <a:r>
              <a:rPr lang="en-US" sz="3200" dirty="0"/>
              <a:t>This strategy allowed for students to blend their personal interests with others around the world. KIVA</a:t>
            </a:r>
            <a:r>
              <a:rPr lang="en-US" sz="3200" b="1" dirty="0"/>
              <a:t> </a:t>
            </a:r>
            <a:r>
              <a:rPr lang="en-US" sz="3200" dirty="0"/>
              <a:t>is a platform that allows individuals to help others through crowdfunding and micro-loans (these are small loans to help those who can’t access traditional banking). Students worked with partners to explore the site and proposals. This form of research strengthens intellectual curiosity across majors.</a:t>
            </a:r>
          </a:p>
          <a:p>
            <a:pPr marL="742950" indent="-742950">
              <a:buFontTx/>
              <a:buAutoNum type="arabicParenR"/>
            </a:pPr>
            <a:endParaRPr lang="en-US" sz="3200" dirty="0"/>
          </a:p>
          <a:p>
            <a:pPr marL="742950" indent="-742950">
              <a:buFontTx/>
              <a:buAutoNum type="arabicParenR"/>
            </a:pPr>
            <a:r>
              <a:rPr lang="en-US" sz="3200" b="1" dirty="0"/>
              <a:t>Impactful:</a:t>
            </a:r>
            <a:r>
              <a:rPr lang="en-US" sz="3200" dirty="0"/>
              <a:t>  Students voted on ‘one’ loan proposal for the class to fund. This exercise required students to showcase their research, observational, and communication skills as each pair of students were tasked with explaining why the class should fund their selected proposal. This project both hones student skills and gives them an opportunity to help their global community.</a:t>
            </a:r>
          </a:p>
          <a:p>
            <a:pPr marL="742950" indent="-742950">
              <a:buFontTx/>
              <a:buAutoNum type="arabicParenR"/>
            </a:pPr>
            <a:endParaRPr lang="en-US" sz="3200" dirty="0"/>
          </a:p>
          <a:p>
            <a:r>
              <a:rPr lang="en-US" sz="3200" b="1" u="sng" dirty="0"/>
              <a:t>Behind Bars</a:t>
            </a:r>
            <a:r>
              <a:rPr lang="en-US" sz="3200" b="1" dirty="0"/>
              <a:t>:</a:t>
            </a:r>
          </a:p>
          <a:p>
            <a:endParaRPr lang="en-US" sz="3200" b="1" dirty="0"/>
          </a:p>
          <a:p>
            <a:r>
              <a:rPr lang="en-US" sz="3200" b="1" dirty="0"/>
              <a:t>At the Indiana Women’s Prison, 2 key changes were made:</a:t>
            </a:r>
          </a:p>
          <a:p>
            <a:endParaRPr lang="en-US" sz="3200" b="1" dirty="0"/>
          </a:p>
          <a:p>
            <a:pPr marL="742950" indent="-742950">
              <a:buAutoNum type="arabicParenR"/>
            </a:pPr>
            <a:r>
              <a:rPr lang="en-US" sz="3200" b="1" dirty="0"/>
              <a:t>Technology: </a:t>
            </a:r>
            <a:r>
              <a:rPr lang="en-US" sz="3200" dirty="0"/>
              <a:t>Selected projects were pulled from the kiva site and shared with students as a hard copy packet. Students still paired together to explore and select a project to fund.</a:t>
            </a:r>
          </a:p>
          <a:p>
            <a:pPr marL="742950" indent="-742950">
              <a:buAutoNum type="arabicParenR"/>
            </a:pPr>
            <a:endParaRPr lang="en-US" sz="3200" b="1" dirty="0"/>
          </a:p>
          <a:p>
            <a:pPr marL="742950" indent="-742950">
              <a:buAutoNum type="arabicParenR"/>
            </a:pPr>
            <a:r>
              <a:rPr lang="en-US" sz="3200" b="1" dirty="0"/>
              <a:t>Student Prompt: </a:t>
            </a:r>
            <a:r>
              <a:rPr lang="en-US" sz="3200" dirty="0"/>
              <a:t>The women all have the  same clothing – a few tags can be found on shoes, etc.,  Students were asked to circle back in their thinking about the project and reflect on the following prompt: KIVA also operates in the United States. Imagine that you have the opportunity to craft a proposal for either yourself, a friend, or a fellow student who has sought your expertise. What might you propose for a loan?</a:t>
            </a:r>
          </a:p>
          <a:p>
            <a:endParaRPr lang="en-US" sz="3600" b="1" dirty="0"/>
          </a:p>
          <a:p>
            <a:r>
              <a:rPr lang="en-US" sz="3200" i="1" dirty="0"/>
              <a:t>One student proposed a loan to kick-start a dog foster and training program, pulling on her expertise gained from working with the Indiana Canine Assistant Network at the Indiana Women’s Prison.</a:t>
            </a:r>
          </a:p>
          <a:p>
            <a:pPr marL="742950" indent="-742950">
              <a:buAutoNum type="arabicParenR"/>
            </a:pPr>
            <a:endParaRPr lang="en-US" sz="3600" dirty="0"/>
          </a:p>
          <a:p>
            <a:endParaRPr lang="en-US" sz="3600" dirty="0"/>
          </a:p>
          <a:p>
            <a:endParaRPr lang="en-US" sz="3600" b="1" dirty="0"/>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endParaRPr lang="en-US" sz="3600" dirty="0"/>
          </a:p>
          <a:p>
            <a:pPr>
              <a:spcAft>
                <a:spcPts val="3600"/>
              </a:spcAft>
            </a:pPr>
            <a:endParaRPr lang="en-US" sz="3200" dirty="0">
              <a:latin typeface="Verdana"/>
              <a:cs typeface="Verdana"/>
            </a:endParaRPr>
          </a:p>
          <a:p>
            <a:pPr>
              <a:spcAft>
                <a:spcPts val="1200"/>
              </a:spcAft>
              <a:buFont typeface="Arial"/>
              <a:buChar char="•"/>
            </a:pPr>
            <a:endParaRPr lang="en-US" sz="3200" dirty="0">
              <a:latin typeface="Verdana"/>
              <a:cs typeface="Verdana"/>
            </a:endParaRPr>
          </a:p>
          <a:p>
            <a:pPr>
              <a:spcAft>
                <a:spcPts val="1200"/>
              </a:spcAft>
            </a:pPr>
            <a:endParaRPr lang="en-US" sz="3200" baseline="30000" dirty="0">
              <a:latin typeface="Verdana"/>
              <a:cs typeface="Verdana"/>
            </a:endParaRPr>
          </a:p>
          <a:p>
            <a:pPr>
              <a:spcAft>
                <a:spcPts val="1200"/>
              </a:spcAft>
              <a:buFont typeface="Arial"/>
              <a:buChar char="•"/>
            </a:pPr>
            <a:endParaRPr lang="en-US" sz="3200" dirty="0">
              <a:latin typeface="Verdana"/>
              <a:cs typeface="Verdana"/>
            </a:endParaRPr>
          </a:p>
          <a:p>
            <a:pPr>
              <a:spcAft>
                <a:spcPts val="1200"/>
              </a:spcAft>
              <a:buFont typeface="Arial"/>
              <a:buChar char="•"/>
            </a:pPr>
            <a:endParaRPr lang="en-US" sz="3200" dirty="0">
              <a:latin typeface="Verdana"/>
              <a:cs typeface="Verdana"/>
            </a:endParaRPr>
          </a:p>
        </p:txBody>
      </p:sp>
      <p:pic>
        <p:nvPicPr>
          <p:cNvPr id="3" name="Picture 2">
            <a:extLst>
              <a:ext uri="{FF2B5EF4-FFF2-40B4-BE49-F238E27FC236}">
                <a16:creationId xmlns:a16="http://schemas.microsoft.com/office/drawing/2014/main" id="{E0A0F170-61F0-4942-BDDA-7F979A57458F}"/>
              </a:ext>
            </a:extLst>
          </p:cNvPr>
          <p:cNvPicPr>
            <a:picLocks noChangeAspect="1"/>
          </p:cNvPicPr>
          <p:nvPr/>
        </p:nvPicPr>
        <p:blipFill>
          <a:blip r:embed="rId4"/>
          <a:stretch>
            <a:fillRect/>
          </a:stretch>
        </p:blipFill>
        <p:spPr>
          <a:xfrm>
            <a:off x="36636614" y="811798"/>
            <a:ext cx="5700756" cy="4517266"/>
          </a:xfrm>
          <a:prstGeom prst="rect">
            <a:avLst/>
          </a:prstGeom>
        </p:spPr>
      </p:pic>
      <p:pic>
        <p:nvPicPr>
          <p:cNvPr id="5" name="Picture 4">
            <a:extLst>
              <a:ext uri="{FF2B5EF4-FFF2-40B4-BE49-F238E27FC236}">
                <a16:creationId xmlns:a16="http://schemas.microsoft.com/office/drawing/2014/main" id="{9553BF26-58CB-7240-B60F-CF6C6B43E598}"/>
              </a:ext>
            </a:extLst>
          </p:cNvPr>
          <p:cNvPicPr>
            <a:picLocks noChangeAspect="1"/>
          </p:cNvPicPr>
          <p:nvPr/>
        </p:nvPicPr>
        <p:blipFill>
          <a:blip r:embed="rId5"/>
          <a:stretch>
            <a:fillRect/>
          </a:stretch>
        </p:blipFill>
        <p:spPr>
          <a:xfrm>
            <a:off x="15046308" y="26085732"/>
            <a:ext cx="7700746" cy="6076998"/>
          </a:xfrm>
          <a:prstGeom prst="rect">
            <a:avLst/>
          </a:prstGeom>
        </p:spPr>
      </p:pic>
      <p:pic>
        <p:nvPicPr>
          <p:cNvPr id="7" name="Picture 6">
            <a:extLst>
              <a:ext uri="{FF2B5EF4-FFF2-40B4-BE49-F238E27FC236}">
                <a16:creationId xmlns:a16="http://schemas.microsoft.com/office/drawing/2014/main" id="{7AF8B862-288A-C945-8BDE-E57A1EF8D44E}"/>
              </a:ext>
            </a:extLst>
          </p:cNvPr>
          <p:cNvPicPr>
            <a:picLocks noChangeAspect="1"/>
          </p:cNvPicPr>
          <p:nvPr/>
        </p:nvPicPr>
        <p:blipFill>
          <a:blip r:embed="rId6"/>
          <a:stretch>
            <a:fillRect/>
          </a:stretch>
        </p:blipFill>
        <p:spPr>
          <a:xfrm>
            <a:off x="23893068" y="26053603"/>
            <a:ext cx="4867498" cy="607699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7740" y="6124971"/>
            <a:ext cx="5860868" cy="781449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41866" y="6042478"/>
            <a:ext cx="4059675" cy="791136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64249" y="6089095"/>
            <a:ext cx="5878971" cy="778423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963</Words>
  <Application>Microsoft Office PowerPoint</Application>
  <PresentationFormat>Custom</PresentationFormat>
  <Paragraphs>61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Verdana</vt:lpstr>
      <vt:lpstr>Office Theme</vt:lpstr>
      <vt:lpstr>PowerPoint Presentation</vt:lpstr>
    </vt:vector>
  </TitlesOfParts>
  <Company>Unlimited Software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Vicki Pollack</dc:creator>
  <cp:lastModifiedBy>Victoria Seeger</cp:lastModifiedBy>
  <cp:revision>57</cp:revision>
  <cp:lastPrinted>2020-01-03T20:05:47Z</cp:lastPrinted>
  <dcterms:created xsi:type="dcterms:W3CDTF">2012-11-05T16:38:54Z</dcterms:created>
  <dcterms:modified xsi:type="dcterms:W3CDTF">2022-07-10T18:34:37Z</dcterms:modified>
</cp:coreProperties>
</file>